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48" r:id="rId5"/>
  </p:sldMasterIdLst>
  <p:notesMasterIdLst>
    <p:notesMasterId r:id="rId12"/>
  </p:notesMasterIdLst>
  <p:sldIdLst>
    <p:sldId id="257" r:id="rId6"/>
    <p:sldId id="262" r:id="rId7"/>
    <p:sldId id="398" r:id="rId8"/>
    <p:sldId id="260" r:id="rId9"/>
    <p:sldId id="400" r:id="rId10"/>
    <p:sldId id="25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094"/>
    <a:srgbClr val="D10C1A"/>
    <a:srgbClr val="319DE3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5"/>
    <p:restoredTop sz="96395" autoAdjust="0"/>
  </p:normalViewPr>
  <p:slideViewPr>
    <p:cSldViewPr snapToGrid="0" snapToObjects="1">
      <p:cViewPr varScale="1">
        <p:scale>
          <a:sx n="59" d="100"/>
          <a:sy n="59" d="100"/>
        </p:scale>
        <p:origin x="105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33B9F-C317-49A5-91DC-C4339CFD8B2E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9B6AEC1-95E4-40F1-B65D-8BC6A3A1FB88}">
      <dgm:prSet phldrT="[Text]"/>
      <dgm:spPr/>
      <dgm:t>
        <a:bodyPr/>
        <a:lstStyle/>
        <a:p>
          <a:r>
            <a:rPr lang="en-US" dirty="0" err="1"/>
            <a:t>Azioni</a:t>
          </a:r>
          <a:endParaRPr lang="it-IT" dirty="0"/>
        </a:p>
      </dgm:t>
    </dgm:pt>
    <dgm:pt modelId="{4BDE1A95-C376-4B88-9131-A9516CE9C460}" type="parTrans" cxnId="{A1A39B6F-B109-41DE-B17A-6070B813FAFC}">
      <dgm:prSet/>
      <dgm:spPr/>
      <dgm:t>
        <a:bodyPr/>
        <a:lstStyle/>
        <a:p>
          <a:endParaRPr lang="it-IT"/>
        </a:p>
      </dgm:t>
    </dgm:pt>
    <dgm:pt modelId="{6B637622-115F-423E-8992-2A148DF21EC2}" type="sibTrans" cxnId="{A1A39B6F-B109-41DE-B17A-6070B813FAFC}">
      <dgm:prSet/>
      <dgm:spPr/>
      <dgm:t>
        <a:bodyPr/>
        <a:lstStyle/>
        <a:p>
          <a:endParaRPr lang="it-IT"/>
        </a:p>
      </dgm:t>
    </dgm:pt>
    <dgm:pt modelId="{F7B447E1-B788-4B3E-9D71-5B5E0543B4A1}">
      <dgm:prSet phldrT="[Text]" custT="1"/>
      <dgm:spPr/>
      <dgm:t>
        <a:bodyPr/>
        <a:lstStyle/>
        <a:p>
          <a:r>
            <a:rPr lang="en-US" sz="2000" dirty="0" err="1"/>
            <a:t>Guida</a:t>
          </a:r>
          <a:r>
            <a:rPr lang="en-US" sz="2000" dirty="0"/>
            <a:t> e </a:t>
          </a:r>
          <a:r>
            <a:rPr lang="en-US" sz="2000" dirty="0" err="1"/>
            <a:t>supporto</a:t>
          </a:r>
          <a:r>
            <a:rPr lang="en-US" sz="2000" dirty="0"/>
            <a:t> alle </a:t>
          </a:r>
          <a:r>
            <a:rPr lang="en-US" sz="2000" dirty="0" err="1"/>
            <a:t>stazioni</a:t>
          </a:r>
          <a:r>
            <a:rPr lang="en-US" sz="2000" dirty="0"/>
            <a:t> </a:t>
          </a:r>
          <a:r>
            <a:rPr lang="en-US" sz="2000" dirty="0" err="1"/>
            <a:t>appaltanti</a:t>
          </a:r>
          <a:endParaRPr lang="it-IT" sz="2000" dirty="0"/>
        </a:p>
      </dgm:t>
    </dgm:pt>
    <dgm:pt modelId="{71397CD9-FB9E-40CE-BAD5-9CF83AF50ED6}" type="parTrans" cxnId="{CDAF186B-BBF3-460A-8CF8-4C9C75F1E988}">
      <dgm:prSet/>
      <dgm:spPr/>
      <dgm:t>
        <a:bodyPr/>
        <a:lstStyle/>
        <a:p>
          <a:endParaRPr lang="it-IT"/>
        </a:p>
      </dgm:t>
    </dgm:pt>
    <dgm:pt modelId="{55B02CB5-9A78-4ECB-BE67-BE50E0D5DF55}" type="sibTrans" cxnId="{CDAF186B-BBF3-460A-8CF8-4C9C75F1E988}">
      <dgm:prSet/>
      <dgm:spPr/>
      <dgm:t>
        <a:bodyPr/>
        <a:lstStyle/>
        <a:p>
          <a:endParaRPr lang="it-IT"/>
        </a:p>
      </dgm:t>
    </dgm:pt>
    <dgm:pt modelId="{0F05E5E8-504C-4EF3-BF58-5F3C53F92871}">
      <dgm:prSet phldrT="[Text]" custT="1"/>
      <dgm:spPr/>
      <dgm:t>
        <a:bodyPr/>
        <a:lstStyle/>
        <a:p>
          <a:r>
            <a:rPr lang="en-US" sz="2000" dirty="0" err="1"/>
            <a:t>Standardizzazione</a:t>
          </a:r>
          <a:r>
            <a:rPr lang="en-US" sz="2000" dirty="0"/>
            <a:t>, </a:t>
          </a:r>
          <a:r>
            <a:rPr lang="en-US" sz="2000" dirty="0" err="1"/>
            <a:t>uso</a:t>
          </a:r>
          <a:r>
            <a:rPr lang="en-US" sz="2000" dirty="0"/>
            <a:t> di </a:t>
          </a:r>
          <a:r>
            <a:rPr lang="en-US" sz="2000" dirty="0" err="1"/>
            <a:t>modelli</a:t>
          </a:r>
          <a:endParaRPr lang="it-IT" sz="2000" dirty="0"/>
        </a:p>
      </dgm:t>
    </dgm:pt>
    <dgm:pt modelId="{CE9257F7-17E0-4BD0-B0CE-BA9ED37A1E3F}" type="parTrans" cxnId="{58EBE813-BA5F-4666-9B35-75FF99C2A508}">
      <dgm:prSet/>
      <dgm:spPr/>
      <dgm:t>
        <a:bodyPr/>
        <a:lstStyle/>
        <a:p>
          <a:endParaRPr lang="it-IT"/>
        </a:p>
      </dgm:t>
    </dgm:pt>
    <dgm:pt modelId="{639F311F-3B1A-4A73-B603-43A2A2A10760}" type="sibTrans" cxnId="{58EBE813-BA5F-4666-9B35-75FF99C2A508}">
      <dgm:prSet/>
      <dgm:spPr/>
      <dgm:t>
        <a:bodyPr/>
        <a:lstStyle/>
        <a:p>
          <a:endParaRPr lang="it-IT"/>
        </a:p>
      </dgm:t>
    </dgm:pt>
    <dgm:pt modelId="{A79A87E1-CCA0-46C7-9134-644AFC5265E0}">
      <dgm:prSet phldrT="[Text]" custT="1"/>
      <dgm:spPr/>
      <dgm:t>
        <a:bodyPr/>
        <a:lstStyle/>
        <a:p>
          <a:r>
            <a:rPr lang="en-US" sz="2000" dirty="0" err="1"/>
            <a:t>Soluzioni</a:t>
          </a:r>
          <a:r>
            <a:rPr lang="en-US" sz="2000" dirty="0"/>
            <a:t> </a:t>
          </a:r>
          <a:r>
            <a:rPr lang="en-US" sz="2000" dirty="0" err="1"/>
            <a:t>digitali</a:t>
          </a:r>
          <a:r>
            <a:rPr lang="en-US" sz="2000" dirty="0"/>
            <a:t>, </a:t>
          </a:r>
          <a:r>
            <a:rPr lang="en-US" sz="2000" dirty="0" err="1"/>
            <a:t>comunicazione</a:t>
          </a:r>
          <a:endParaRPr lang="it-IT" sz="2000" dirty="0"/>
        </a:p>
      </dgm:t>
    </dgm:pt>
    <dgm:pt modelId="{2E7AB981-C3FE-42E2-B78F-61F5A12B2CB8}" type="parTrans" cxnId="{B404C00F-51D9-4925-9437-7007FA85C671}">
      <dgm:prSet/>
      <dgm:spPr/>
      <dgm:t>
        <a:bodyPr/>
        <a:lstStyle/>
        <a:p>
          <a:endParaRPr lang="it-IT"/>
        </a:p>
      </dgm:t>
    </dgm:pt>
    <dgm:pt modelId="{5949F503-980C-491A-BE6A-AE1B1DE58C5F}" type="sibTrans" cxnId="{B404C00F-51D9-4925-9437-7007FA85C671}">
      <dgm:prSet/>
      <dgm:spPr/>
      <dgm:t>
        <a:bodyPr/>
        <a:lstStyle/>
        <a:p>
          <a:endParaRPr lang="it-IT"/>
        </a:p>
      </dgm:t>
    </dgm:pt>
    <dgm:pt modelId="{D681F73B-0B7E-4DF3-B962-4CE0B25F98AD}" type="pres">
      <dgm:prSet presAssocID="{76033B9F-C317-49A5-91DC-C4339CFD8B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54E14E-B999-4D4A-A6CB-04017E6F7EE2}" type="pres">
      <dgm:prSet presAssocID="{69B6AEC1-95E4-40F1-B65D-8BC6A3A1FB88}" presName="centerShape" presStyleLbl="node0" presStyleIdx="0" presStyleCnt="1" custScaleX="91863" custScaleY="78976" custLinFactNeighborY="-3659"/>
      <dgm:spPr/>
    </dgm:pt>
    <dgm:pt modelId="{2BFE63F2-A447-4CFE-B694-D97841C976B0}" type="pres">
      <dgm:prSet presAssocID="{F7B447E1-B788-4B3E-9D71-5B5E0543B4A1}" presName="node" presStyleLbl="node1" presStyleIdx="0" presStyleCnt="3" custScaleX="193435">
        <dgm:presLayoutVars>
          <dgm:bulletEnabled val="1"/>
        </dgm:presLayoutVars>
      </dgm:prSet>
      <dgm:spPr/>
    </dgm:pt>
    <dgm:pt modelId="{C86A7961-2B6A-43A1-B98A-5BAF8BD82E17}" type="pres">
      <dgm:prSet presAssocID="{F7B447E1-B788-4B3E-9D71-5B5E0543B4A1}" presName="dummy" presStyleCnt="0"/>
      <dgm:spPr/>
    </dgm:pt>
    <dgm:pt modelId="{D63ED3B7-73A9-4B2D-9C16-DE2301C814FD}" type="pres">
      <dgm:prSet presAssocID="{55B02CB5-9A78-4ECB-BE67-BE50E0D5DF55}" presName="sibTrans" presStyleLbl="sibTrans2D1" presStyleIdx="0" presStyleCnt="3"/>
      <dgm:spPr/>
    </dgm:pt>
    <dgm:pt modelId="{591B8078-2790-4A32-9B30-377815F5478D}" type="pres">
      <dgm:prSet presAssocID="{0F05E5E8-504C-4EF3-BF58-5F3C53F92871}" presName="node" presStyleLbl="node1" presStyleIdx="1" presStyleCnt="3" custScaleX="189569">
        <dgm:presLayoutVars>
          <dgm:bulletEnabled val="1"/>
        </dgm:presLayoutVars>
      </dgm:prSet>
      <dgm:spPr/>
    </dgm:pt>
    <dgm:pt modelId="{32257BBD-1FE2-4A7A-8DB1-B6905CE99B30}" type="pres">
      <dgm:prSet presAssocID="{0F05E5E8-504C-4EF3-BF58-5F3C53F92871}" presName="dummy" presStyleCnt="0"/>
      <dgm:spPr/>
    </dgm:pt>
    <dgm:pt modelId="{6C26E47E-3F4E-42DB-9BC5-B2FF1F1B22F6}" type="pres">
      <dgm:prSet presAssocID="{639F311F-3B1A-4A73-B603-43A2A2A10760}" presName="sibTrans" presStyleLbl="sibTrans2D1" presStyleIdx="1" presStyleCnt="3"/>
      <dgm:spPr/>
    </dgm:pt>
    <dgm:pt modelId="{09B41AD8-D55A-456D-BFBB-64D8FC0836CE}" type="pres">
      <dgm:prSet presAssocID="{A79A87E1-CCA0-46C7-9134-644AFC5265E0}" presName="node" presStyleLbl="node1" presStyleIdx="2" presStyleCnt="3" custScaleX="169150">
        <dgm:presLayoutVars>
          <dgm:bulletEnabled val="1"/>
        </dgm:presLayoutVars>
      </dgm:prSet>
      <dgm:spPr/>
    </dgm:pt>
    <dgm:pt modelId="{4024C847-98CD-4BC5-A1EB-76CE07D6940E}" type="pres">
      <dgm:prSet presAssocID="{A79A87E1-CCA0-46C7-9134-644AFC5265E0}" presName="dummy" presStyleCnt="0"/>
      <dgm:spPr/>
    </dgm:pt>
    <dgm:pt modelId="{717026D3-1119-4B66-B687-3D7572ED159B}" type="pres">
      <dgm:prSet presAssocID="{5949F503-980C-491A-BE6A-AE1B1DE58C5F}" presName="sibTrans" presStyleLbl="sibTrans2D1" presStyleIdx="2" presStyleCnt="3"/>
      <dgm:spPr/>
    </dgm:pt>
  </dgm:ptLst>
  <dgm:cxnLst>
    <dgm:cxn modelId="{A598770B-6079-4074-8B83-F889A8B89472}" type="presOf" srcId="{5949F503-980C-491A-BE6A-AE1B1DE58C5F}" destId="{717026D3-1119-4B66-B687-3D7572ED159B}" srcOrd="0" destOrd="0" presId="urn:microsoft.com/office/officeart/2005/8/layout/radial6"/>
    <dgm:cxn modelId="{B404C00F-51D9-4925-9437-7007FA85C671}" srcId="{69B6AEC1-95E4-40F1-B65D-8BC6A3A1FB88}" destId="{A79A87E1-CCA0-46C7-9134-644AFC5265E0}" srcOrd="2" destOrd="0" parTransId="{2E7AB981-C3FE-42E2-B78F-61F5A12B2CB8}" sibTransId="{5949F503-980C-491A-BE6A-AE1B1DE58C5F}"/>
    <dgm:cxn modelId="{58EBE813-BA5F-4666-9B35-75FF99C2A508}" srcId="{69B6AEC1-95E4-40F1-B65D-8BC6A3A1FB88}" destId="{0F05E5E8-504C-4EF3-BF58-5F3C53F92871}" srcOrd="1" destOrd="0" parTransId="{CE9257F7-17E0-4BD0-B0CE-BA9ED37A1E3F}" sibTransId="{639F311F-3B1A-4A73-B603-43A2A2A10760}"/>
    <dgm:cxn modelId="{CDAF186B-BBF3-460A-8CF8-4C9C75F1E988}" srcId="{69B6AEC1-95E4-40F1-B65D-8BC6A3A1FB88}" destId="{F7B447E1-B788-4B3E-9D71-5B5E0543B4A1}" srcOrd="0" destOrd="0" parTransId="{71397CD9-FB9E-40CE-BAD5-9CF83AF50ED6}" sibTransId="{55B02CB5-9A78-4ECB-BE67-BE50E0D5DF55}"/>
    <dgm:cxn modelId="{ECC3636F-D553-4C5A-BFD6-1460AC96CD12}" type="presOf" srcId="{69B6AEC1-95E4-40F1-B65D-8BC6A3A1FB88}" destId="{D454E14E-B999-4D4A-A6CB-04017E6F7EE2}" srcOrd="0" destOrd="0" presId="urn:microsoft.com/office/officeart/2005/8/layout/radial6"/>
    <dgm:cxn modelId="{A1A39B6F-B109-41DE-B17A-6070B813FAFC}" srcId="{76033B9F-C317-49A5-91DC-C4339CFD8B2E}" destId="{69B6AEC1-95E4-40F1-B65D-8BC6A3A1FB88}" srcOrd="0" destOrd="0" parTransId="{4BDE1A95-C376-4B88-9131-A9516CE9C460}" sibTransId="{6B637622-115F-423E-8992-2A148DF21EC2}"/>
    <dgm:cxn modelId="{586B09B3-39F0-44D2-9F83-6EAD1C48DAE8}" type="presOf" srcId="{76033B9F-C317-49A5-91DC-C4339CFD8B2E}" destId="{D681F73B-0B7E-4DF3-B962-4CE0B25F98AD}" srcOrd="0" destOrd="0" presId="urn:microsoft.com/office/officeart/2005/8/layout/radial6"/>
    <dgm:cxn modelId="{0B3E29B6-5329-45AA-A21F-5069BB703410}" type="presOf" srcId="{55B02CB5-9A78-4ECB-BE67-BE50E0D5DF55}" destId="{D63ED3B7-73A9-4B2D-9C16-DE2301C814FD}" srcOrd="0" destOrd="0" presId="urn:microsoft.com/office/officeart/2005/8/layout/radial6"/>
    <dgm:cxn modelId="{331F8EB8-00CD-4CFC-B7C3-59FCA9A7B9C7}" type="presOf" srcId="{F7B447E1-B788-4B3E-9D71-5B5E0543B4A1}" destId="{2BFE63F2-A447-4CFE-B694-D97841C976B0}" srcOrd="0" destOrd="0" presId="urn:microsoft.com/office/officeart/2005/8/layout/radial6"/>
    <dgm:cxn modelId="{E0AEFBBA-395E-430E-96DF-17FABDC85D29}" type="presOf" srcId="{0F05E5E8-504C-4EF3-BF58-5F3C53F92871}" destId="{591B8078-2790-4A32-9B30-377815F5478D}" srcOrd="0" destOrd="0" presId="urn:microsoft.com/office/officeart/2005/8/layout/radial6"/>
    <dgm:cxn modelId="{021459DA-2F70-43F7-801B-5B2EDF87D9E9}" type="presOf" srcId="{639F311F-3B1A-4A73-B603-43A2A2A10760}" destId="{6C26E47E-3F4E-42DB-9BC5-B2FF1F1B22F6}" srcOrd="0" destOrd="0" presId="urn:microsoft.com/office/officeart/2005/8/layout/radial6"/>
    <dgm:cxn modelId="{8EDDE7DB-F43D-4FA1-87A6-FA1B886401D8}" type="presOf" srcId="{A79A87E1-CCA0-46C7-9134-644AFC5265E0}" destId="{09B41AD8-D55A-456D-BFBB-64D8FC0836CE}" srcOrd="0" destOrd="0" presId="urn:microsoft.com/office/officeart/2005/8/layout/radial6"/>
    <dgm:cxn modelId="{365D1385-0971-4F0A-81DD-4A993F0986BB}" type="presParOf" srcId="{D681F73B-0B7E-4DF3-B962-4CE0B25F98AD}" destId="{D454E14E-B999-4D4A-A6CB-04017E6F7EE2}" srcOrd="0" destOrd="0" presId="urn:microsoft.com/office/officeart/2005/8/layout/radial6"/>
    <dgm:cxn modelId="{454BE182-3D93-42D2-A84F-F620FCE76622}" type="presParOf" srcId="{D681F73B-0B7E-4DF3-B962-4CE0B25F98AD}" destId="{2BFE63F2-A447-4CFE-B694-D97841C976B0}" srcOrd="1" destOrd="0" presId="urn:microsoft.com/office/officeart/2005/8/layout/radial6"/>
    <dgm:cxn modelId="{19D48A86-3FF9-4BC1-BDDB-6DCF1D7BB4CA}" type="presParOf" srcId="{D681F73B-0B7E-4DF3-B962-4CE0B25F98AD}" destId="{C86A7961-2B6A-43A1-B98A-5BAF8BD82E17}" srcOrd="2" destOrd="0" presId="urn:microsoft.com/office/officeart/2005/8/layout/radial6"/>
    <dgm:cxn modelId="{95E8E5EF-0CA5-4FFE-B228-475D7E011C1E}" type="presParOf" srcId="{D681F73B-0B7E-4DF3-B962-4CE0B25F98AD}" destId="{D63ED3B7-73A9-4B2D-9C16-DE2301C814FD}" srcOrd="3" destOrd="0" presId="urn:microsoft.com/office/officeart/2005/8/layout/radial6"/>
    <dgm:cxn modelId="{67E5EFA0-5C88-4E9E-A0BC-F314A1260D40}" type="presParOf" srcId="{D681F73B-0B7E-4DF3-B962-4CE0B25F98AD}" destId="{591B8078-2790-4A32-9B30-377815F5478D}" srcOrd="4" destOrd="0" presId="urn:microsoft.com/office/officeart/2005/8/layout/radial6"/>
    <dgm:cxn modelId="{1369E500-3D7A-4A3A-BF1D-CF59210F5CBC}" type="presParOf" srcId="{D681F73B-0B7E-4DF3-B962-4CE0B25F98AD}" destId="{32257BBD-1FE2-4A7A-8DB1-B6905CE99B30}" srcOrd="5" destOrd="0" presId="urn:microsoft.com/office/officeart/2005/8/layout/radial6"/>
    <dgm:cxn modelId="{00FB6F5F-2527-4023-9DE0-C833EA787C79}" type="presParOf" srcId="{D681F73B-0B7E-4DF3-B962-4CE0B25F98AD}" destId="{6C26E47E-3F4E-42DB-9BC5-B2FF1F1B22F6}" srcOrd="6" destOrd="0" presId="urn:microsoft.com/office/officeart/2005/8/layout/radial6"/>
    <dgm:cxn modelId="{BF247923-1753-4976-AF14-DAAF6E9509DE}" type="presParOf" srcId="{D681F73B-0B7E-4DF3-B962-4CE0B25F98AD}" destId="{09B41AD8-D55A-456D-BFBB-64D8FC0836CE}" srcOrd="7" destOrd="0" presId="urn:microsoft.com/office/officeart/2005/8/layout/radial6"/>
    <dgm:cxn modelId="{94271EED-04E5-4B3A-817D-31FB3F5BF09B}" type="presParOf" srcId="{D681F73B-0B7E-4DF3-B962-4CE0B25F98AD}" destId="{4024C847-98CD-4BC5-A1EB-76CE07D6940E}" srcOrd="8" destOrd="0" presId="urn:microsoft.com/office/officeart/2005/8/layout/radial6"/>
    <dgm:cxn modelId="{B7DF8D0F-3FD6-44F1-8D98-4CBF7CF3E446}" type="presParOf" srcId="{D681F73B-0B7E-4DF3-B962-4CE0B25F98AD}" destId="{717026D3-1119-4B66-B687-3D7572ED159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026D3-1119-4B66-B687-3D7572ED159B}">
      <dsp:nvSpPr>
        <dsp:cNvPr id="0" name=""/>
        <dsp:cNvSpPr/>
      </dsp:nvSpPr>
      <dsp:spPr>
        <a:xfrm>
          <a:off x="2396934" y="684640"/>
          <a:ext cx="4569084" cy="4569084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6E47E-3F4E-42DB-9BC5-B2FF1F1B22F6}">
      <dsp:nvSpPr>
        <dsp:cNvPr id="0" name=""/>
        <dsp:cNvSpPr/>
      </dsp:nvSpPr>
      <dsp:spPr>
        <a:xfrm>
          <a:off x="2396934" y="684640"/>
          <a:ext cx="4569084" cy="4569084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ED3B7-73A9-4B2D-9C16-DE2301C814FD}">
      <dsp:nvSpPr>
        <dsp:cNvPr id="0" name=""/>
        <dsp:cNvSpPr/>
      </dsp:nvSpPr>
      <dsp:spPr>
        <a:xfrm>
          <a:off x="2396934" y="684640"/>
          <a:ext cx="4569084" cy="4569084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4E14E-B999-4D4A-A6CB-04017E6F7EE2}">
      <dsp:nvSpPr>
        <dsp:cNvPr id="0" name=""/>
        <dsp:cNvSpPr/>
      </dsp:nvSpPr>
      <dsp:spPr>
        <a:xfrm>
          <a:off x="3714954" y="1974946"/>
          <a:ext cx="1933044" cy="16618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Azioni</a:t>
          </a:r>
          <a:endParaRPr lang="it-IT" sz="4000" kern="1200" dirty="0"/>
        </a:p>
      </dsp:txBody>
      <dsp:txXfrm>
        <a:off x="3998042" y="2218321"/>
        <a:ext cx="1366868" cy="1175117"/>
      </dsp:txXfrm>
    </dsp:sp>
    <dsp:sp modelId="{2BFE63F2-A447-4CFE-B694-D97841C976B0}">
      <dsp:nvSpPr>
        <dsp:cNvPr id="0" name=""/>
        <dsp:cNvSpPr/>
      </dsp:nvSpPr>
      <dsp:spPr>
        <a:xfrm>
          <a:off x="3256839" y="1173"/>
          <a:ext cx="2849274" cy="14729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Guida</a:t>
          </a:r>
          <a:r>
            <a:rPr lang="en-US" sz="2000" kern="1200" dirty="0"/>
            <a:t> e </a:t>
          </a:r>
          <a:r>
            <a:rPr lang="en-US" sz="2000" kern="1200" dirty="0" err="1"/>
            <a:t>supporto</a:t>
          </a:r>
          <a:r>
            <a:rPr lang="en-US" sz="2000" kern="1200" dirty="0"/>
            <a:t> alle </a:t>
          </a:r>
          <a:r>
            <a:rPr lang="en-US" sz="2000" kern="1200" dirty="0" err="1"/>
            <a:t>stazioni</a:t>
          </a:r>
          <a:r>
            <a:rPr lang="en-US" sz="2000" kern="1200" dirty="0"/>
            <a:t> </a:t>
          </a:r>
          <a:r>
            <a:rPr lang="en-US" sz="2000" kern="1200" dirty="0" err="1"/>
            <a:t>appaltanti</a:t>
          </a:r>
          <a:endParaRPr lang="it-IT" sz="2000" kern="1200" dirty="0"/>
        </a:p>
      </dsp:txBody>
      <dsp:txXfrm>
        <a:off x="3674106" y="216887"/>
        <a:ext cx="2014740" cy="1041560"/>
      </dsp:txXfrm>
    </dsp:sp>
    <dsp:sp modelId="{591B8078-2790-4A32-9B30-377815F5478D}">
      <dsp:nvSpPr>
        <dsp:cNvPr id="0" name=""/>
        <dsp:cNvSpPr/>
      </dsp:nvSpPr>
      <dsp:spPr>
        <a:xfrm>
          <a:off x="5217861" y="3348446"/>
          <a:ext cx="2792328" cy="14729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Standardizzazione</a:t>
          </a:r>
          <a:r>
            <a:rPr lang="en-US" sz="2000" kern="1200" dirty="0"/>
            <a:t>, </a:t>
          </a:r>
          <a:r>
            <a:rPr lang="en-US" sz="2000" kern="1200" dirty="0" err="1"/>
            <a:t>uso</a:t>
          </a:r>
          <a:r>
            <a:rPr lang="en-US" sz="2000" kern="1200" dirty="0"/>
            <a:t> di </a:t>
          </a:r>
          <a:r>
            <a:rPr lang="en-US" sz="2000" kern="1200" dirty="0" err="1"/>
            <a:t>modelli</a:t>
          </a:r>
          <a:endParaRPr lang="it-IT" sz="2000" kern="1200" dirty="0"/>
        </a:p>
      </dsp:txBody>
      <dsp:txXfrm>
        <a:off x="5626788" y="3564160"/>
        <a:ext cx="1974474" cy="1041560"/>
      </dsp:txXfrm>
    </dsp:sp>
    <dsp:sp modelId="{09B41AD8-D55A-456D-BFBB-64D8FC0836CE}">
      <dsp:nvSpPr>
        <dsp:cNvPr id="0" name=""/>
        <dsp:cNvSpPr/>
      </dsp:nvSpPr>
      <dsp:spPr>
        <a:xfrm>
          <a:off x="1503148" y="3348446"/>
          <a:ext cx="2491559" cy="14729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Soluzioni</a:t>
          </a:r>
          <a:r>
            <a:rPr lang="en-US" sz="2000" kern="1200" dirty="0"/>
            <a:t> </a:t>
          </a:r>
          <a:r>
            <a:rPr lang="en-US" sz="2000" kern="1200" dirty="0" err="1"/>
            <a:t>digitali</a:t>
          </a:r>
          <a:r>
            <a:rPr lang="en-US" sz="2000" kern="1200" dirty="0"/>
            <a:t>, </a:t>
          </a:r>
          <a:r>
            <a:rPr lang="en-US" sz="2000" kern="1200" dirty="0" err="1"/>
            <a:t>comunicazione</a:t>
          </a:r>
          <a:endParaRPr lang="it-IT" sz="2000" kern="1200" dirty="0"/>
        </a:p>
      </dsp:txBody>
      <dsp:txXfrm>
        <a:off x="1868028" y="3564160"/>
        <a:ext cx="1761799" cy="104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8F045-E6D1-A440-8A09-0518B95AF2AA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FF91-39E8-8643-AE85-E40792042F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10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0FF91-39E8-8643-AE85-E40792042F3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41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0FF91-39E8-8643-AE85-E40792042F3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23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mailto:info@t33.it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FFE9D66-04B7-654D-933B-46D3AD5B0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13"/>
          <a:stretch/>
        </p:blipFill>
        <p:spPr>
          <a:xfrm rot="18414479">
            <a:off x="1432119" y="-4886111"/>
            <a:ext cx="7768059" cy="62344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5213ABB-F458-6A42-B81A-CB4F81841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r="67122"/>
          <a:stretch/>
        </p:blipFill>
        <p:spPr>
          <a:xfrm>
            <a:off x="0" y="0"/>
            <a:ext cx="4008474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61ABAC8-741B-2F4E-A2D7-63D3AEA6AE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140" y="291662"/>
            <a:ext cx="2013811" cy="13164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5AA78F1-0B9A-6A4E-834B-A05F7BA76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13"/>
          <a:stretch/>
        </p:blipFill>
        <p:spPr>
          <a:xfrm rot="779705">
            <a:off x="1885462" y="5741379"/>
            <a:ext cx="7768059" cy="62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8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F1AC72C-E927-3244-A081-BBCAA6505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387304">
            <a:off x="4737315" y="4200413"/>
            <a:ext cx="9815143" cy="552101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A471FF1-F932-814F-AD83-242D6222A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140" y="2279248"/>
            <a:ext cx="2013811" cy="131642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D61F186-BA54-BD46-B9D8-3ADC6A67308D}"/>
              </a:ext>
            </a:extLst>
          </p:cNvPr>
          <p:cNvSpPr txBox="1"/>
          <p:nvPr userDrawn="1"/>
        </p:nvSpPr>
        <p:spPr>
          <a:xfrm>
            <a:off x="491140" y="4803065"/>
            <a:ext cx="484526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60"/>
              </a:lnSpc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Via Calatafimi 1, 60121 Ancona – </a:t>
            </a:r>
            <a:r>
              <a:rPr lang="it-IT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Italy</a:t>
            </a:r>
            <a:endParaRPr lang="it-IT" sz="1400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>
              <a:lnSpc>
                <a:spcPts val="2060"/>
              </a:lnSpc>
            </a:pPr>
            <a:r>
              <a:rPr lang="it-IT" sz="1400" b="1" dirty="0" err="1">
                <a:latin typeface="Gill Sans MT" panose="020B0502020104020203" pitchFamily="34" charset="77"/>
              </a:rPr>
              <a:t>Tel</a:t>
            </a:r>
            <a:r>
              <a:rPr lang="it-IT" sz="1400" dirty="0">
                <a:latin typeface="Gill Sans MT" panose="020B0502020104020203" pitchFamily="34" charset="77"/>
              </a:rPr>
              <a:t>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+39.071.9715460</a:t>
            </a:r>
            <a:r>
              <a:rPr lang="it-IT" sz="1400" dirty="0">
                <a:latin typeface="Gill Sans MT" panose="020B0502020104020203" pitchFamily="34" charset="77"/>
              </a:rPr>
              <a:t>
</a:t>
            </a:r>
            <a:r>
              <a:rPr lang="it-IT" sz="1400" b="1" dirty="0">
                <a:latin typeface="Gill Sans MT" panose="020B0502020104020203" pitchFamily="34" charset="77"/>
              </a:rPr>
              <a:t>Fax</a:t>
            </a:r>
            <a:r>
              <a:rPr lang="it-IT" sz="1400" dirty="0">
                <a:latin typeface="Gill Sans MT" panose="020B0502020104020203" pitchFamily="34" charset="77"/>
              </a:rPr>
              <a:t> </a:t>
            </a:r>
            <a:r>
              <a:rPr lang="it-IT" sz="1400" kern="12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rPr>
              <a:t>+39.071.9715461 / +39.071.9203380</a:t>
            </a:r>
            <a:r>
              <a:rPr lang="it-IT" sz="1400" dirty="0">
                <a:latin typeface="Gill Sans MT" panose="020B0502020104020203" pitchFamily="34" charset="77"/>
              </a:rPr>
              <a:t>
</a:t>
            </a:r>
            <a:r>
              <a:rPr lang="it-IT" sz="1400" b="1" dirty="0">
                <a:latin typeface="Gill Sans MT" panose="020B0502020104020203" pitchFamily="34" charset="77"/>
              </a:rPr>
              <a:t>E-mail</a:t>
            </a:r>
            <a:r>
              <a:rPr lang="it-IT" sz="1400" dirty="0">
                <a:latin typeface="Gill Sans MT" panose="020B0502020104020203" pitchFamily="34" charset="77"/>
              </a:rPr>
              <a:t>: </a:t>
            </a:r>
            <a:r>
              <a:rPr lang="it-IT" sz="1400" dirty="0">
                <a:latin typeface="Gill Sans MT" panose="020B0502020104020203" pitchFamily="34" charset="77"/>
                <a:hlinkClick r:id="rId4"/>
              </a:rPr>
              <a:t>info@t33.it</a:t>
            </a:r>
            <a:endParaRPr lang="it-IT" sz="1400" dirty="0">
              <a:latin typeface="Gill Sans MT" panose="020B0502020104020203" pitchFamily="34" charset="77"/>
            </a:endParaRPr>
          </a:p>
          <a:p>
            <a:r>
              <a:rPr lang="it-IT" sz="1400" b="1" kern="1200" dirty="0" err="1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Twitter</a:t>
            </a:r>
            <a:r>
              <a:rPr lang="it-IT" sz="1400" b="1" kern="120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:</a:t>
            </a:r>
            <a:r>
              <a:rPr lang="it-IT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400" kern="12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rPr>
              <a:t>@t33Srl</a:t>
            </a:r>
          </a:p>
          <a:p>
            <a:r>
              <a:rPr lang="it-IT" sz="1400" b="1" kern="1200" dirty="0" err="1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LinkedIn</a:t>
            </a:r>
            <a:r>
              <a:rPr lang="it-IT" sz="1400" b="1" kern="120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:</a:t>
            </a:r>
            <a:r>
              <a:rPr lang="it-IT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400" kern="12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rPr>
              <a:t>t33 Sound Policy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A838B8-9426-D44A-AF06-3879DBE914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384693" y="-2998404"/>
            <a:ext cx="12169893" cy="488928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7E7F784-B132-8246-9A6D-FC6E8F908D6E}"/>
              </a:ext>
            </a:extLst>
          </p:cNvPr>
          <p:cNvSpPr txBox="1"/>
          <p:nvPr userDrawn="1"/>
        </p:nvSpPr>
        <p:spPr>
          <a:xfrm>
            <a:off x="491140" y="4370673"/>
            <a:ext cx="258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latin typeface="Gill Sans MT" panose="020B0502020104020203" pitchFamily="34" charset="77"/>
              </a:rPr>
              <a:t>www.t33.it</a:t>
            </a:r>
          </a:p>
        </p:txBody>
      </p:sp>
    </p:spTree>
    <p:extLst>
      <p:ext uri="{BB962C8B-B14F-4D97-AF65-F5344CB8AC3E}">
        <p14:creationId xmlns:p14="http://schemas.microsoft.com/office/powerpoint/2010/main" val="302443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26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a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B1F30C-CC8C-CB4A-865E-FBBF52B5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4105" y="586927"/>
            <a:ext cx="2743200" cy="19084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B0F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it-IT" dirty="0"/>
              <a:t>03 December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27D7EC-4B48-0F43-A3B1-86605758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3594" y="304759"/>
            <a:ext cx="6545591" cy="282167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it-IT" dirty="0"/>
              <a:t>From </a:t>
            </a:r>
            <a:r>
              <a:rPr lang="it-IT" dirty="0" err="1"/>
              <a:t>SMEs</a:t>
            </a:r>
            <a:r>
              <a:rPr lang="it-IT" dirty="0"/>
              <a:t> </a:t>
            </a:r>
            <a:r>
              <a:rPr lang="it-IT" dirty="0" err="1"/>
              <a:t>needs</a:t>
            </a:r>
            <a:r>
              <a:rPr lang="it-IT" dirty="0"/>
              <a:t> in public </a:t>
            </a:r>
            <a:r>
              <a:rPr lang="it-IT" dirty="0" err="1"/>
              <a:t>procurement</a:t>
            </a:r>
            <a:r>
              <a:rPr lang="it-IT" dirty="0"/>
              <a:t> to policy </a:t>
            </a:r>
            <a:r>
              <a:rPr lang="it-IT" dirty="0" err="1"/>
              <a:t>action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F5DE92-B117-8241-87AF-656E8A53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033" y="6514552"/>
            <a:ext cx="391934" cy="301514"/>
          </a:xfrm>
        </p:spPr>
        <p:txBody>
          <a:bodyPr/>
          <a:lstStyle/>
          <a:p>
            <a:fld id="{D63F411B-218C-6E4C-B4D6-9C946DBAB6A1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263BBC0-31F7-774E-9D72-B4282C4ACEA6}"/>
              </a:ext>
            </a:extLst>
          </p:cNvPr>
          <p:cNvSpPr/>
          <p:nvPr userDrawn="1"/>
        </p:nvSpPr>
        <p:spPr>
          <a:xfrm>
            <a:off x="11934825" y="245786"/>
            <a:ext cx="388883" cy="59110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683C96-F118-A442-AF96-6710FA524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5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51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7B2CDF-5895-5645-87AD-EB1014242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79012" y="6462979"/>
            <a:ext cx="433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fld id="{D63F411B-218C-6E4C-B4D6-9C946DBAB6A1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770E08B-FE72-6D4A-974C-8B9CDDFB3339}"/>
              </a:ext>
            </a:extLst>
          </p:cNvPr>
          <p:cNvSpPr/>
          <p:nvPr userDrawn="1"/>
        </p:nvSpPr>
        <p:spPr>
          <a:xfrm>
            <a:off x="5987845" y="6759677"/>
            <a:ext cx="216310" cy="20647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75029F9-A522-8E40-9534-E9C736A596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442" y="304759"/>
            <a:ext cx="690034" cy="4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ee874832-decc-11eb-895a-01aa75ed71a1/language-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.celotti@t33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DD694DBC-8CA9-2D42-B469-8A4D8B7F16DF}"/>
              </a:ext>
            </a:extLst>
          </p:cNvPr>
          <p:cNvGrpSpPr/>
          <p:nvPr/>
        </p:nvGrpSpPr>
        <p:grpSpPr>
          <a:xfrm>
            <a:off x="262758" y="1760447"/>
            <a:ext cx="4845269" cy="4421916"/>
            <a:chOff x="262758" y="2000359"/>
            <a:chExt cx="4845269" cy="4421916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2428C33-3734-2944-9C57-C7C8D8EE2420}"/>
                </a:ext>
              </a:extLst>
            </p:cNvPr>
            <p:cNvSpPr txBox="1"/>
            <p:nvPr/>
          </p:nvSpPr>
          <p:spPr>
            <a:xfrm>
              <a:off x="266191" y="2000359"/>
              <a:ext cx="4582511" cy="442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ts val="40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200" b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Analisi</a:t>
              </a:r>
              <a:r>
                <a:rPr lang="en-GB" sz="4200" b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</a:t>
              </a:r>
              <a:r>
                <a:rPr lang="en-GB" sz="4200" b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dei</a:t>
              </a:r>
              <a:r>
                <a:rPr lang="en-GB" sz="4200" b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</a:t>
              </a:r>
              <a:r>
                <a:rPr lang="en-GB" sz="4200" b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bisogni</a:t>
              </a:r>
              <a:r>
                <a:rPr lang="en-GB" sz="4200" b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delle PMI rispetto </a:t>
              </a:r>
              <a:r>
                <a:rPr lang="en-GB" sz="4200" b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agli</a:t>
              </a:r>
              <a:r>
                <a:rPr lang="en-GB" sz="4200" b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</a:t>
              </a:r>
              <a:r>
                <a:rPr lang="en-GB" sz="4200" b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appalti</a:t>
              </a:r>
              <a:r>
                <a:rPr lang="en-GB" sz="4200" b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</a:t>
              </a:r>
              <a:r>
                <a:rPr lang="en-GB" sz="4200" b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pubblici</a:t>
              </a:r>
              <a:endParaRPr lang="en-GB" sz="42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endParaRPr>
            </a:p>
            <a:p>
              <a:pPr marL="0" marR="0" lvl="0" indent="0" defTabSz="914400" rtl="0" eaLnBrk="1" fontAlgn="auto" latinLnBrk="0" hangingPunct="1">
                <a:lnSpc>
                  <a:spcPts val="40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42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i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Studio </a:t>
              </a:r>
              <a:r>
                <a:rPr lang="en-GB" sz="2400" b="1" i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della</a:t>
              </a:r>
              <a:r>
                <a:rPr lang="en-GB" sz="2400" b="1" i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</a:t>
              </a:r>
              <a:r>
                <a:rPr lang="en-GB" sz="2400" b="1" i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Commissione</a:t>
              </a:r>
              <a:r>
                <a:rPr lang="en-GB" sz="2400" b="1" i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</a:t>
              </a:r>
              <a:r>
                <a:rPr lang="en-GB" sz="2400" b="1" i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europea</a:t>
              </a:r>
              <a:endParaRPr lang="en-GB" sz="2400" b="1" i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endParaRPr>
            </a:p>
            <a:p>
              <a:pPr marL="0" marR="0" lvl="0" indent="0" defTabSz="914400" rtl="0" eaLnBrk="1" fontAlgn="auto" latinLnBrk="0" hangingPunct="1">
                <a:lnSpc>
                  <a:spcPts val="40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400" b="1" i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endParaRPr>
            </a:p>
            <a:p>
              <a:pPr marL="0" marR="0" lvl="0" indent="0" defTabSz="914400" rtl="0" eaLnBrk="1" fontAlgn="auto" latinLnBrk="0" hangingPunct="1">
                <a:lnSpc>
                  <a:spcPts val="40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42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FC576F11-B8D9-3F4B-B9EF-1EE2E8C9A260}"/>
                </a:ext>
              </a:extLst>
            </p:cNvPr>
            <p:cNvSpPr txBox="1"/>
            <p:nvPr/>
          </p:nvSpPr>
          <p:spPr>
            <a:xfrm>
              <a:off x="262758" y="5706371"/>
              <a:ext cx="4845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0" kern="1200" dirty="0">
                  <a:solidFill>
                    <a:srgbClr val="009FE3"/>
                  </a:solidFill>
                  <a:effectLst/>
                  <a:latin typeface="Gill Sans MT" panose="020B0502020104020203" pitchFamily="34" charset="77"/>
                  <a:ea typeface="+mn-ea"/>
                  <a:cs typeface="+mn-cs"/>
                </a:rPr>
                <a:t>Ancona, 8 </a:t>
              </a:r>
              <a:r>
                <a:rPr lang="en-GB" sz="2000" b="0" kern="1200" dirty="0" err="1">
                  <a:solidFill>
                    <a:srgbClr val="009FE3"/>
                  </a:solidFill>
                  <a:effectLst/>
                  <a:latin typeface="Gill Sans MT" panose="020B0502020104020203" pitchFamily="34" charset="77"/>
                  <a:ea typeface="+mn-ea"/>
                  <a:cs typeface="+mn-cs"/>
                </a:rPr>
                <a:t>ottobre</a:t>
              </a:r>
              <a:r>
                <a:rPr lang="en-GB" sz="2000" b="0" kern="1200" dirty="0">
                  <a:solidFill>
                    <a:srgbClr val="009FE3"/>
                  </a:solidFill>
                  <a:effectLst/>
                  <a:latin typeface="Gill Sans MT" panose="020B0502020104020203" pitchFamily="34" charset="77"/>
                  <a:ea typeface="+mn-ea"/>
                  <a:cs typeface="+mn-cs"/>
                </a:rPr>
                <a:t> 2022</a:t>
              </a:r>
              <a:endParaRPr lang="en-GB" sz="1600" b="0" i="1" kern="1200" dirty="0">
                <a:solidFill>
                  <a:srgbClr val="009FE3"/>
                </a:solidFill>
                <a:effectLst/>
                <a:latin typeface="Gill Sans MT" panose="020B0502020104020203" pitchFamily="34" charset="77"/>
                <a:ea typeface="+mn-ea"/>
                <a:cs typeface="+mn-cs"/>
              </a:endParaRPr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E66E652C-7E7F-434E-8618-EF52D5F21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8" r="33024"/>
          <a:stretch/>
        </p:blipFill>
        <p:spPr>
          <a:xfrm>
            <a:off x="5717894" y="0"/>
            <a:ext cx="647410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76924C-F28D-C6CA-B060-8BBD3A72A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49437"/>
            <a:ext cx="5717894" cy="5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6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ACE922-4DD8-744A-8C2C-4D920CC0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Analisi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dei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bisogni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delle PMI rispetto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agli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appalti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pubblici</a:t>
            </a:r>
            <a:endParaRPr lang="it-IT" sz="1600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E0D108-47BA-0144-A015-CF89F8ED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11B-218C-6E4C-B4D6-9C946DBAB6A1}" type="slidenum">
              <a:rPr lang="it-IT" smtClean="0"/>
              <a:t>2</a:t>
            </a:fld>
            <a:endParaRPr lang="it-IT" dirty="0"/>
          </a:p>
        </p:txBody>
      </p:sp>
      <p:sp>
        <p:nvSpPr>
          <p:cNvPr id="5" name="Segnaposto testo 24">
            <a:extLst>
              <a:ext uri="{FF2B5EF4-FFF2-40B4-BE49-F238E27FC236}">
                <a16:creationId xmlns:a16="http://schemas.microsoft.com/office/drawing/2014/main" id="{D214197F-A80E-114E-A52F-43C129C2C7FD}"/>
              </a:ext>
            </a:extLst>
          </p:cNvPr>
          <p:cNvSpPr txBox="1">
            <a:spLocks/>
          </p:cNvSpPr>
          <p:nvPr/>
        </p:nvSpPr>
        <p:spPr>
          <a:xfrm>
            <a:off x="7963413" y="350368"/>
            <a:ext cx="3957637" cy="473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 cap="all" dirty="0">
                <a:latin typeface="Gill Sans MT" panose="020B0502020104020203" pitchFamily="34" charset="77"/>
              </a:rPr>
              <a:t>METODOLOGIA</a:t>
            </a:r>
            <a:r>
              <a:rPr lang="it-IT" sz="2000" b="1" cap="all" dirty="0">
                <a:latin typeface="Gill Sans MT" panose="020B0502020104020203" pitchFamily="34" charset="77"/>
              </a:rPr>
              <a:t> </a:t>
            </a:r>
          </a:p>
        </p:txBody>
      </p:sp>
      <p:sp>
        <p:nvSpPr>
          <p:cNvPr id="7" name="CasellaDiTesto 5">
            <a:extLst>
              <a:ext uri="{FF2B5EF4-FFF2-40B4-BE49-F238E27FC236}">
                <a16:creationId xmlns:a16="http://schemas.microsoft.com/office/drawing/2014/main" id="{96FC5820-2B8D-4AD0-BB59-BB844806D8E4}"/>
              </a:ext>
            </a:extLst>
          </p:cNvPr>
          <p:cNvSpPr txBox="1"/>
          <p:nvPr/>
        </p:nvSpPr>
        <p:spPr>
          <a:xfrm>
            <a:off x="356982" y="2151727"/>
            <a:ext cx="76064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Char char="•"/>
            </a:pPr>
            <a:r>
              <a:rPr lang="en-GB" altLang="it-IT" sz="2200" b="1" dirty="0">
                <a:solidFill>
                  <a:srgbClr val="009FE3"/>
                </a:solidFill>
                <a:latin typeface="Gill Sans MT" panose="020B0502020104020203" pitchFamily="34" charset="77"/>
              </a:rPr>
              <a:t>371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PMI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hanno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risposto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al nostro quiz (in 5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paesi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UE)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Char char="•"/>
            </a:pPr>
            <a:r>
              <a:rPr lang="en-GB" altLang="it-IT" sz="2200" b="1" dirty="0">
                <a:solidFill>
                  <a:srgbClr val="009FE3"/>
                </a:solidFill>
                <a:latin typeface="Gill Sans MT" panose="020B0502020104020203" pitchFamily="34" charset="77"/>
              </a:rPr>
              <a:t> 55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PMI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hanno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partecipato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ai nostril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laboratori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sugli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appalti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pubblici</a:t>
            </a:r>
            <a:endParaRPr lang="en-GB" altLang="it-IT" sz="22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77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Char char="•"/>
            </a:pPr>
            <a:r>
              <a:rPr lang="en-GB" altLang="it-IT" sz="2200" b="1" dirty="0">
                <a:solidFill>
                  <a:srgbClr val="009FE3"/>
                </a:solidFill>
                <a:latin typeface="Gill Sans MT" panose="020B0502020104020203" pitchFamily="34" charset="77"/>
              </a:rPr>
              <a:t> 16 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PMI ci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hanno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raccontato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la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loro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storia</a:t>
            </a:r>
            <a:endParaRPr lang="en-GB" altLang="it-IT" sz="22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77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Char char="•"/>
            </a:pPr>
            <a:r>
              <a:rPr lang="en-GB" altLang="it-IT" sz="2200" b="1" dirty="0">
                <a:solidFill>
                  <a:srgbClr val="009FE3"/>
                </a:solidFill>
                <a:latin typeface="Gill Sans MT" panose="020B0502020104020203" pitchFamily="34" charset="77"/>
              </a:rPr>
              <a:t> 15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Associazioni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di PMI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hanno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validato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risultati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dello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studio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Char char="•"/>
            </a:pPr>
            <a:r>
              <a:rPr lang="en-GB" altLang="it-IT" sz="2200" b="1" dirty="0">
                <a:solidFill>
                  <a:srgbClr val="009FE3"/>
                </a:solidFill>
                <a:latin typeface="Gill Sans MT" panose="020B0502020104020203" pitchFamily="34" charset="77"/>
              </a:rPr>
              <a:t> 19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Stazioni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appaltanti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(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nazionali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,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regionali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,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locali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)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hanno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interagito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con le PMI e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validato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risultati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altLang="it-IT" sz="2200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dello</a:t>
            </a:r>
            <a:r>
              <a:rPr lang="en-GB" altLang="it-IT" sz="2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77"/>
              </a:rPr>
              <a:t> studio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AD632-DD67-4371-B27A-7D5E6A5A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15" y="1080987"/>
            <a:ext cx="3612311" cy="48760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FE9CCB-897C-B846-87BF-A50D1228DB6B}"/>
              </a:ext>
            </a:extLst>
          </p:cNvPr>
          <p:cNvSpPr txBox="1"/>
          <p:nvPr/>
        </p:nvSpPr>
        <p:spPr>
          <a:xfrm>
            <a:off x="7886715" y="6091741"/>
            <a:ext cx="368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124094"/>
                </a:solidFill>
                <a:latin typeface="Gill Sans MT" panose="020B0502020104020203" pitchFamily="34" charset="77"/>
              </a:rPr>
              <a:t>DG GROW - DG for Internal Market, Industry, Entrepreneurship and SMEs</a:t>
            </a:r>
          </a:p>
        </p:txBody>
      </p:sp>
    </p:spTree>
    <p:extLst>
      <p:ext uri="{BB962C8B-B14F-4D97-AF65-F5344CB8AC3E}">
        <p14:creationId xmlns:p14="http://schemas.microsoft.com/office/powerpoint/2010/main" val="24589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60B607-08DB-3C4E-8CA3-10B7559A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Analisi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dei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bisogni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delle PMI rispetto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agli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appalti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pubblici</a:t>
            </a:r>
            <a:endParaRPr lang="it-IT" sz="1600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1E02E85-988C-334C-9872-22336457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11B-218C-6E4C-B4D6-9C946DBAB6A1}" type="slidenum">
              <a:rPr lang="it-IT" smtClean="0"/>
              <a:t>3</a:t>
            </a:fld>
            <a:endParaRPr lang="it-IT"/>
          </a:p>
        </p:txBody>
      </p:sp>
      <p:sp>
        <p:nvSpPr>
          <p:cNvPr id="7" name="Segnaposto testo 24">
            <a:extLst>
              <a:ext uri="{FF2B5EF4-FFF2-40B4-BE49-F238E27FC236}">
                <a16:creationId xmlns:a16="http://schemas.microsoft.com/office/drawing/2014/main" id="{76572A90-BD14-4B48-A58F-633B009DE834}"/>
              </a:ext>
            </a:extLst>
          </p:cNvPr>
          <p:cNvSpPr txBox="1">
            <a:spLocks/>
          </p:cNvSpPr>
          <p:nvPr/>
        </p:nvSpPr>
        <p:spPr>
          <a:xfrm>
            <a:off x="7955163" y="402341"/>
            <a:ext cx="3957637" cy="473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 cap="all" dirty="0">
                <a:latin typeface="Gill Sans MT" panose="020B0502020104020203" pitchFamily="34" charset="77"/>
              </a:rPr>
              <a:t>EVIDENZE DALLA RICERCA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903194-A2C8-6354-F2BE-F7169671C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94" y="1020808"/>
            <a:ext cx="8737411" cy="549374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7089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2579BE-042C-F648-B308-F839B9F6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Analisi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dei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bisogni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delle PMI rispetto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agli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appalti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pubblici</a:t>
            </a:r>
            <a:endParaRPr lang="it-IT" sz="1600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B16B02-0F55-D54E-911F-44A19F25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11B-218C-6E4C-B4D6-9C946DBAB6A1}" type="slidenum">
              <a:rPr lang="it-IT" smtClean="0"/>
              <a:t>4</a:t>
            </a:fld>
            <a:endParaRPr lang="it-IT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0788CC9D-2D9C-7A4E-B9E8-B9EC4112904A}"/>
              </a:ext>
            </a:extLst>
          </p:cNvPr>
          <p:cNvSpPr txBox="1">
            <a:spLocks/>
          </p:cNvSpPr>
          <p:nvPr/>
        </p:nvSpPr>
        <p:spPr>
          <a:xfrm>
            <a:off x="7903779" y="304718"/>
            <a:ext cx="3957637" cy="473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b="1" cap="all" dirty="0">
                <a:latin typeface="Gill Sans MT" panose="020B0502020104020203" pitchFamily="34" charset="77"/>
              </a:rPr>
              <a:t>AZIONI PROPOSTE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3D1230-5416-AABA-1359-12D087789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857147"/>
              </p:ext>
            </p:extLst>
          </p:nvPr>
        </p:nvGraphicFramePr>
        <p:xfrm>
          <a:off x="1013146" y="1160124"/>
          <a:ext cx="9513339" cy="555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34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2579BE-042C-F648-B308-F839B9F6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Analisi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dei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bisogni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delle PMI rispetto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agli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appalti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</a:rPr>
              <a:t>pubblici</a:t>
            </a:r>
            <a:endParaRPr lang="it-IT" sz="1600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B16B02-0F55-D54E-911F-44A19F25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11B-218C-6E4C-B4D6-9C946DBAB6A1}" type="slidenum">
              <a:rPr lang="it-IT" smtClean="0"/>
              <a:t>5</a:t>
            </a:fld>
            <a:endParaRPr lang="it-IT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0788CC9D-2D9C-7A4E-B9E8-B9EC4112904A}"/>
              </a:ext>
            </a:extLst>
          </p:cNvPr>
          <p:cNvSpPr txBox="1">
            <a:spLocks/>
          </p:cNvSpPr>
          <p:nvPr/>
        </p:nvSpPr>
        <p:spPr>
          <a:xfrm>
            <a:off x="7903779" y="304718"/>
            <a:ext cx="3957637" cy="473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b="1" cap="all" dirty="0">
                <a:latin typeface="Gill Sans MT" panose="020B0502020104020203" pitchFamily="34" charset="77"/>
              </a:rPr>
              <a:t>INVITO A LEGGERE LE STORIE DELLE pmi</a:t>
            </a:r>
          </a:p>
        </p:txBody>
      </p:sp>
      <p:sp>
        <p:nvSpPr>
          <p:cNvPr id="10" name="CasellaDiTesto 25">
            <a:extLst>
              <a:ext uri="{FF2B5EF4-FFF2-40B4-BE49-F238E27FC236}">
                <a16:creationId xmlns:a16="http://schemas.microsoft.com/office/drawing/2014/main" id="{379760B9-74CE-4B1B-992F-161C303BAEF0}"/>
              </a:ext>
            </a:extLst>
          </p:cNvPr>
          <p:cNvSpPr txBox="1"/>
          <p:nvPr/>
        </p:nvSpPr>
        <p:spPr>
          <a:xfrm>
            <a:off x="1773044" y="6150896"/>
            <a:ext cx="954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  <a:defRPr/>
            </a:pPr>
            <a:r>
              <a:rPr lang="en-GB" sz="1400" b="0" i="0" u="none" strike="noStrike" dirty="0">
                <a:solidFill>
                  <a:srgbClr val="6264A7"/>
                </a:solidFill>
                <a:effectLst/>
                <a:latin typeface="Segoe UI" panose="020B0502040204020203" pitchFamily="34" charset="0"/>
                <a:hlinkClick r:id="rId3" tooltip="https://op.europa.eu/en/publication-detail/-/publication/ee874832-decc-11eb-895a-01aa75ed71a1/language-en"/>
              </a:rPr>
              <a:t>https://op.europa.eu/en/publication-detail/-/publication/ee874832-decc-11eb-895a-01aa75ed71a1/language-en</a:t>
            </a:r>
            <a:endParaRPr lang="it-IT" sz="1400" dirty="0">
              <a:solidFill>
                <a:srgbClr val="002060"/>
              </a:solidFill>
              <a:latin typeface="Gill Sans MT" panose="020B0502020104020203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280F1D-C907-49EB-A2BF-6A885B412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531" y="996612"/>
            <a:ext cx="7585755" cy="4962644"/>
          </a:xfrm>
          <a:prstGeom prst="rect">
            <a:avLst/>
          </a:prstGeom>
          <a:ln w="19050">
            <a:solidFill>
              <a:srgbClr val="D10C1A"/>
            </a:solidFill>
          </a:ln>
        </p:spPr>
      </p:pic>
    </p:spTree>
    <p:extLst>
      <p:ext uri="{BB962C8B-B14F-4D97-AF65-F5344CB8AC3E}">
        <p14:creationId xmlns:p14="http://schemas.microsoft.com/office/powerpoint/2010/main" val="121442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11701A24-528A-704F-8F11-5EB741F7CD6A}"/>
              </a:ext>
            </a:extLst>
          </p:cNvPr>
          <p:cNvGrpSpPr/>
          <p:nvPr/>
        </p:nvGrpSpPr>
        <p:grpSpPr>
          <a:xfrm>
            <a:off x="4873082" y="1921795"/>
            <a:ext cx="5406035" cy="1446550"/>
            <a:chOff x="5204644" y="2017231"/>
            <a:chExt cx="5074474" cy="1446550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9F92D600-3798-5042-B722-FF7AA3F06F50}"/>
                </a:ext>
              </a:extLst>
            </p:cNvPr>
            <p:cNvSpPr txBox="1"/>
            <p:nvPr userDrawn="1"/>
          </p:nvSpPr>
          <p:spPr>
            <a:xfrm>
              <a:off x="5204644" y="2017231"/>
              <a:ext cx="50744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3200" b="1" i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Più</a:t>
              </a:r>
              <a:r>
                <a:rPr lang="en-US" sz="3200" b="1" i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</a:t>
              </a:r>
              <a:r>
                <a:rPr lang="en-US" sz="3200" b="1" i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dialogo</a:t>
              </a:r>
              <a:r>
                <a:rPr lang="en-US" sz="3200" b="1" i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</a:t>
              </a:r>
              <a:r>
                <a:rPr lang="en-US" sz="3200" b="1" i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tra</a:t>
              </a:r>
              <a:r>
                <a:rPr lang="en-US" sz="3200" b="1" i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le </a:t>
              </a:r>
              <a:r>
                <a:rPr lang="en-US" sz="3200" b="1" i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stazioni</a:t>
              </a:r>
              <a:r>
                <a:rPr lang="en-US" sz="3200" b="1" i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</a:t>
              </a:r>
              <a:r>
                <a:rPr lang="en-US" sz="3200" b="1" i="1" dirty="0" err="1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appaltanti</a:t>
              </a:r>
              <a:r>
                <a:rPr lang="en-US" sz="3200" b="1" i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77"/>
                </a:rPr>
                <a:t> e le PMI!</a:t>
              </a:r>
              <a:endParaRPr lang="it-IT" sz="3200" i="1" kern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77"/>
                <a:ea typeface="+mn-ea"/>
                <a:cs typeface="+mn-cs"/>
              </a:endParaRP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2B09487D-37C2-4A46-941B-196F5C9AA1D0}"/>
                </a:ext>
              </a:extLst>
            </p:cNvPr>
            <p:cNvSpPr txBox="1"/>
            <p:nvPr userDrawn="1"/>
          </p:nvSpPr>
          <p:spPr>
            <a:xfrm>
              <a:off x="5696607" y="3094449"/>
              <a:ext cx="4582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ct val="0"/>
                </a:spcAft>
                <a:defRPr/>
              </a:pPr>
              <a:r>
                <a:rPr lang="it-IT" dirty="0">
                  <a:solidFill>
                    <a:srgbClr val="002060"/>
                  </a:solidFill>
                  <a:latin typeface="Gill Sans MT" panose="020B0502020104020203" pitchFamily="34" charset="77"/>
                  <a:hlinkClick r:id="rId2"/>
                </a:rPr>
                <a:t>p.celotti@t33.it</a:t>
              </a:r>
              <a:endParaRPr lang="it-IT" dirty="0">
                <a:solidFill>
                  <a:srgbClr val="002060"/>
                </a:solidFill>
                <a:latin typeface="Gill Sans MT" panose="020B050202010402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15395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3511d5-2f66-4ca0-bc76-63d8541ce6fa" xsi:nil="true"/>
    <lcf76f155ced4ddcb4097134ff3c332f xmlns="00d5071c-c7bb-421c-8f1a-a46f9ff9b23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804E6F5809549BA8F10ED8484D31E" ma:contentTypeVersion="16" ma:contentTypeDescription="Create a new document." ma:contentTypeScope="" ma:versionID="b999ce4a03e792a51b0c42af3bf80701">
  <xsd:schema xmlns:xsd="http://www.w3.org/2001/XMLSchema" xmlns:xs="http://www.w3.org/2001/XMLSchema" xmlns:p="http://schemas.microsoft.com/office/2006/metadata/properties" xmlns:ns2="00d5071c-c7bb-421c-8f1a-a46f9ff9b23e" xmlns:ns3="b83511d5-2f66-4ca0-bc76-63d8541ce6fa" targetNamespace="http://schemas.microsoft.com/office/2006/metadata/properties" ma:root="true" ma:fieldsID="869e3ee3945bc495c267e1fa53d3a908" ns2:_="" ns3:_="">
    <xsd:import namespace="00d5071c-c7bb-421c-8f1a-a46f9ff9b23e"/>
    <xsd:import namespace="b83511d5-2f66-4ca0-bc76-63d8541ce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5071c-c7bb-421c-8f1a-a46f9ff9b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4e800e2-e9bc-47c4-9994-64423b69e4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511d5-2f66-4ca0-bc76-63d8541ce6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9c0a0b6-365a-4317-8d93-0c5f915b1f07}" ma:internalName="TaxCatchAll" ma:showField="CatchAllData" ma:web="b83511d5-2f66-4ca0-bc76-63d8541ce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6E26BD-0321-44E4-92FD-9B77B49727B6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b83511d5-2f66-4ca0-bc76-63d8541ce6fa"/>
    <ds:schemaRef ds:uri="00d5071c-c7bb-421c-8f1a-a46f9ff9b23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4E1129-42B3-40BC-9C3C-BAD83FFCD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d5071c-c7bb-421c-8f1a-a46f9ff9b23e"/>
    <ds:schemaRef ds:uri="b83511d5-2f66-4ca0-bc76-63d8541ce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270889-8C61-4118-9A19-35B637826C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202</Words>
  <Application>Microsoft Office PowerPoint</Application>
  <PresentationFormat>Widescreen</PresentationFormat>
  <Paragraphs>31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Segoe UI</vt:lpstr>
      <vt:lpstr>Personalizza struttura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Daniele Mosconi</dc:creator>
  <cp:keywords/>
  <dc:description/>
  <cp:lastModifiedBy>Pietro Celotti</cp:lastModifiedBy>
  <cp:revision>43</cp:revision>
  <dcterms:created xsi:type="dcterms:W3CDTF">2021-11-19T15:27:28Z</dcterms:created>
  <dcterms:modified xsi:type="dcterms:W3CDTF">2022-10-07T20:26:12Z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0x010100EA2804E6F5809549BA8F10ED8484D31E</vt:lpwstr>
  </property>
</Properties>
</file>